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9" r:id="rId11"/>
    <p:sldId id="271" r:id="rId12"/>
    <p:sldId id="267" r:id="rId13"/>
    <p:sldId id="268" r:id="rId14"/>
    <p:sldId id="270" r:id="rId15"/>
    <p:sldId id="272" r:id="rId16"/>
  </p:sldIdLst>
  <p:sldSz cx="9144000" cy="6858000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EAEC3D48-1B7B-4959-A516-C08183E1B92F}" type="slidenum">
              <a:t>‹Nr.›</a:t>
            </a:fld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7639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Move="1" noResize="1"/>
          </p:cNvSpPr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3" name="Folienbildplatzhalter 2"/>
          <p:cNvSpPr>
            <a:spLocks noGrp="1" noRot="1" noChangeAspect="1"/>
          </p:cNvSpPr>
          <p:nvPr>
            <p:ph type="sldImg" idx="2"/>
          </p:nvPr>
        </p:nvSpPr>
        <p:spPr>
          <a:xfrm>
            <a:off x="1106280" y="812880"/>
            <a:ext cx="5343480" cy="40071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4" name="Notizenplatzhalter 3"/>
          <p:cNvSpPr txBox="1">
            <a:spLocks noGrp="1"/>
          </p:cNvSpPr>
          <p:nvPr>
            <p:ph type="body" sz="quarter" idx="3"/>
          </p:nvPr>
        </p:nvSpPr>
        <p:spPr>
          <a:xfrm>
            <a:off x="755280" y="5078160"/>
            <a:ext cx="6046920" cy="48103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  <p:sp>
        <p:nvSpPr>
          <p:cNvPr id="5" name="Kopfzeilenplatzhalter 4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9600" cy="5338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Datumsplatzhalter 5"/>
          <p:cNvSpPr txBox="1">
            <a:spLocks noGrp="1"/>
          </p:cNvSpPr>
          <p:nvPr>
            <p:ph type="dt" idx="1"/>
          </p:nvPr>
        </p:nvSpPr>
        <p:spPr>
          <a:xfrm>
            <a:off x="4277880" y="0"/>
            <a:ext cx="3279959" cy="5338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ußzeilenplatzhalter 6"/>
          <p:cNvSpPr txBox="1">
            <a:spLocks noGrp="1"/>
          </p:cNvSpPr>
          <p:nvPr>
            <p:ph type="ftr" sz="quarter" idx="4"/>
          </p:nvPr>
        </p:nvSpPr>
        <p:spPr>
          <a:xfrm>
            <a:off x="0" y="10156320"/>
            <a:ext cx="3279600" cy="5338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8" name="Foliennummernplatzhalter 7"/>
          <p:cNvSpPr txBox="1">
            <a:spLocks noGrp="1"/>
          </p:cNvSpPr>
          <p:nvPr>
            <p:ph type="sldNum" sz="quarter" idx="5"/>
          </p:nvPr>
        </p:nvSpPr>
        <p:spPr>
          <a:xfrm>
            <a:off x="4277880" y="10156320"/>
            <a:ext cx="3279959" cy="5338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fld id="{7D14C3FB-DB42-4CA3-86EE-6C685CA0C79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93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de-DE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248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248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 kern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248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 kern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248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 kern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248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 kern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248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 kern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248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 kern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248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 kern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248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 kern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248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 kern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6FC89B1-06E3-4156-8EF1-9B617451C9B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28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BE413C0E-C274-424D-942D-59B819DD278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16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506253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506253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C573D42-6737-49D7-A4B7-7E27F993457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037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F88D774-945D-49D1-895C-5FE4F84E34A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987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77A8FB9-08FB-42DE-81A4-A3A3CE88A04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265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E67DB1E-AC64-41B0-AC39-EB8C52249E1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90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5151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5151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F93B65A-03A3-4653-B9E4-897F66D044B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214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3764A8D-0091-43CE-B674-C8E8EF23924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43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E281264-940C-4283-98D4-C012DF3F707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30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FF589B4-9EF2-40E3-A3D9-048CB31D226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376390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B5D4872-9BC6-40A5-A8BB-8F2AEEE5C97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81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3691D2F-F0AF-4B58-8ACD-D5CFA44AA23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819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130C0E5F-0458-4076-9F96-8A52D8F1AAE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318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57DC4480-C83B-4404-8F28-C9E415D9ED6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09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6477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4770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2B106FB-5B59-4A04-8291-B33D89A17AD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70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DD32A09-1BAB-4005-8984-170518625C8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48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5062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5062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62F9470-6505-4BF3-A3B1-C6F2345FA81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39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25406CE-12FA-4EE9-A5FC-07322E4B5D3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21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C887424C-6C43-4724-8CC5-A1A0F566F20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79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9BC6E62-B859-4916-AC8C-502ACD345DE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121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4E5542C-4F5B-4404-A578-7D88FD998C7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81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21.11.13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984EADB-A209-455C-B961-6323AE89B46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52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685799" y="2130120"/>
            <a:ext cx="7770959" cy="14688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t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2"/>
          </p:nvPr>
        </p:nvSpPr>
        <p:spPr>
          <a:xfrm>
            <a:off x="457200" y="6356160"/>
            <a:ext cx="2131920" cy="363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/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800" b="0" i="0" u="none" strike="noStrike" baseline="0">
                <a:solidFill>
                  <a:srgbClr val="000000"/>
                </a:solidFill>
                <a:latin typeface="Arial" pitchFamily="18"/>
                <a:ea typeface="Microsoft YaHei" pitchFamily="2"/>
                <a:cs typeface="Microsoft YaHei" pitchFamily="2"/>
              </a:defRPr>
            </a:lvl1pPr>
          </a:lstStyle>
          <a:p>
            <a:pPr lvl="0"/>
            <a:r>
              <a:rPr lang="de-DE"/>
              <a:t>21.11.13</a:t>
            </a:r>
          </a:p>
        </p:txBody>
      </p:sp>
      <p:sp>
        <p:nvSpPr>
          <p:cNvPr id="4" name="Freihandform 3"/>
          <p:cNvSpPr/>
          <p:nvPr/>
        </p:nvSpPr>
        <p:spPr>
          <a:xfrm>
            <a:off x="3124079" y="6356520"/>
            <a:ext cx="2895839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4"/>
          </p:nvPr>
        </p:nvSpPr>
        <p:spPr>
          <a:xfrm>
            <a:off x="6552719" y="6356160"/>
            <a:ext cx="2132280" cy="363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/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800" b="0" i="0" u="none" strike="noStrike" baseline="0">
                <a:solidFill>
                  <a:srgbClr val="000000"/>
                </a:solidFill>
                <a:latin typeface="Arial" pitchFamily="18"/>
                <a:ea typeface="Microsoft YaHei" pitchFamily="2"/>
                <a:cs typeface="Microsoft YaHei" pitchFamily="2"/>
              </a:defRPr>
            </a:lvl1pPr>
          </a:lstStyle>
          <a:p>
            <a:pPr lvl="0"/>
            <a:fld id="{04E8B290-94A1-44A9-8761-C1F3C0DC80BD}" type="slidenum">
              <a:t>‹Nr.›</a:t>
            </a:fld>
            <a:endParaRPr lang="de-DE"/>
          </a:p>
        </p:txBody>
      </p:sp>
      <p:sp>
        <p:nvSpPr>
          <p:cNvPr id="6" name="Textplatzhalter 5"/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60" cy="50619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1"/>
          <a:lstStyle>
            <a:defPPr marL="342720" marR="0" lvl="0" indent="-342720" algn="l" rtl="0" hangingPunct="1">
              <a:lnSpc>
                <a:spcPct val="102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de-DE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defPPr>
            <a:lvl1pPr marL="342720" marR="0" lvl="0" indent="-342720" algn="l" rtl="0" hangingPunct="1">
              <a:lnSpc>
                <a:spcPct val="102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de-DE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1pPr>
            <a:lvl2pPr marL="742680" marR="0" lvl="1" indent="-285480" algn="l" rtl="0" hangingPunct="1">
              <a:lnSpc>
                <a:spcPct val="102000"/>
              </a:lnSpc>
              <a:spcBef>
                <a:spcPts val="0"/>
              </a:spcBef>
              <a:spcAft>
                <a:spcPts val="1137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de-D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2pPr>
            <a:lvl3pPr marL="1143000" marR="0" lvl="2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848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3pPr>
            <a:lvl4pPr marL="1600199" marR="0" lvl="3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573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4pPr>
            <a:lvl5pPr marL="2057400" marR="0" lvl="4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5pPr>
            <a:lvl6pPr marL="2057400" marR="0" lvl="5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6pPr>
            <a:lvl7pPr marL="2057400" marR="0" lvl="6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7pPr>
            <a:lvl8pPr marL="2057400" marR="0" lvl="7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8pPr>
            <a:lvl9pPr marL="2057400" marR="0" lvl="8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de-DE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l" rtl="0" hangingPunct="1">
        <a:lnSpc>
          <a:spcPct val="102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de-DE" sz="1800" b="0" i="0" u="none" strike="noStrike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</p:titleStyle>
    <p:bodyStyle>
      <a:lvl1pPr marL="342720" marR="0" indent="-342720" algn="l" rtl="0" hangingPunct="1">
        <a:lnSpc>
          <a:spcPct val="102000"/>
        </a:lnSpc>
        <a:spcBef>
          <a:spcPts val="0"/>
        </a:spcBef>
        <a:spcAft>
          <a:spcPts val="1423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de-DE" sz="3200" b="0" i="0" u="none" strike="noStrike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t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60" cy="51519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t" anchorCtr="0" compatLnSpc="1"/>
          <a:lstStyle>
            <a:defPPr marL="342720" marR="0" lvl="0" indent="-342720" algn="l" rtl="0" hangingPunct="1">
              <a:lnSpc>
                <a:spcPct val="102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de-DE" sz="32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defPPr>
            <a:lvl1pPr marL="342720" marR="0" lvl="0" indent="-342720" algn="l" rtl="0" hangingPunct="1">
              <a:lnSpc>
                <a:spcPct val="102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de-DE" sz="32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1pPr>
            <a:lvl2pPr marL="742680" marR="0" lvl="1" indent="-285480" algn="l" rtl="0" hangingPunct="1">
              <a:lnSpc>
                <a:spcPct val="102000"/>
              </a:lnSpc>
              <a:spcBef>
                <a:spcPts val="0"/>
              </a:spcBef>
              <a:spcAft>
                <a:spcPts val="1137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de-DE" sz="24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2pPr>
            <a:lvl3pPr marL="1143000" marR="0" lvl="2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848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de-DE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3pPr>
            <a:lvl4pPr marL="1600199" marR="0" lvl="3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573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de-DE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4pPr>
            <a:lvl5pPr marL="2057400" marR="0" lvl="4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de-DE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5pPr>
            <a:lvl6pPr marL="2057400" marR="0" lvl="5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de-DE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6pPr>
            <a:lvl7pPr marL="2057400" marR="0" lvl="6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de-DE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7pPr>
            <a:lvl8pPr marL="2057400" marR="0" lvl="7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de-DE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8pPr>
            <a:lvl9pPr marL="2057400" marR="0" lvl="8" indent="-228600" algn="l" rtl="0" hangingPunct="1">
              <a:lnSpc>
                <a:spcPct val="102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de-DE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Calibri" pitchFamily="2"/>
                <a:ea typeface="Microsoft YaHei" pitchFamily="2"/>
                <a:cs typeface="Microsoft YaHei" pitchFamily="2"/>
              </a:defRPr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457200" y="6356160"/>
            <a:ext cx="21319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kern="1200">
                <a:solidFill>
                  <a:srgbClr val="000000"/>
                </a:solidFill>
                <a:latin typeface="Calibri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r>
              <a:rPr lang="de-DE"/>
              <a:t>21.11.13</a:t>
            </a:r>
          </a:p>
        </p:txBody>
      </p:sp>
      <p:sp>
        <p:nvSpPr>
          <p:cNvPr id="5" name="Freihandform 4"/>
          <p:cNvSpPr/>
          <p:nvPr/>
        </p:nvSpPr>
        <p:spPr>
          <a:xfrm>
            <a:off x="3124079" y="6356520"/>
            <a:ext cx="2895839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6552719" y="6356160"/>
            <a:ext cx="2132280" cy="3693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kern="1200">
                <a:solidFill>
                  <a:srgbClr val="000000"/>
                </a:solidFill>
                <a:latin typeface="Calibri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fld id="{4AA44832-3DA3-4B6B-AECE-95449F21C0A8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l" rtl="0" hangingPunct="1">
        <a:lnSpc>
          <a:spcPct val="102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de-DE" sz="1800" b="0" i="0" u="none" strike="noStrike" kern="120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</p:titleStyle>
    <p:bodyStyle>
      <a:lvl1pPr marL="342720" marR="0" indent="-342720" algn="l" rtl="0" hangingPunct="1">
        <a:lnSpc>
          <a:spcPct val="102000"/>
        </a:lnSpc>
        <a:spcBef>
          <a:spcPts val="0"/>
        </a:spcBef>
        <a:spcAft>
          <a:spcPts val="1423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de-DE" sz="3200" b="0" i="0" u="none" strike="noStrike" kern="120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685799" y="2130120"/>
            <a:ext cx="7772400" cy="767987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algn="ctr">
              <a:lnSpc>
                <a:spcPct val="100000"/>
              </a:lnSpc>
            </a:pPr>
            <a:r>
              <a:rPr lang="de-DE" sz="4400" b="1" dirty="0"/>
              <a:t>Inklusion – Eine Schule für alle?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6000" y="738359"/>
            <a:ext cx="8699400" cy="1079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C3B07DD-6A12-4150-BCEA-5BCA87F4A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/>
              <a:t>Hier könnte man z.B. einen anonymisierten Stundenplan eines Kindes mit besonderem Förderbedarf präsentieren</a:t>
            </a:r>
          </a:p>
        </p:txBody>
      </p:sp>
    </p:spTree>
    <p:extLst>
      <p:ext uri="{BB962C8B-B14F-4D97-AF65-F5344CB8AC3E}">
        <p14:creationId xmlns:p14="http://schemas.microsoft.com/office/powerpoint/2010/main" val="3156629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767987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algn="ctr">
              <a:lnSpc>
                <a:spcPct val="100000"/>
              </a:lnSpc>
            </a:pPr>
            <a:r>
              <a:rPr lang="de-DE" sz="4400" b="1" u="sng" dirty="0"/>
              <a:t>Eine Schule für alle!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457200" y="1270080"/>
            <a:ext cx="8229600" cy="4856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Alle Kinder profitieren von der Heterogenität :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561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Jedes Kind darf so sein wie es ist.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561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Jedes Kind findet seinen Platz.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561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Jedes Kind ist hier „richtig“.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561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Alle Kinder erleben Unterschiedlichkeit als Normalität und lernen diese anzuerkennen und wertzuschätzen!</a:t>
            </a:r>
          </a:p>
          <a:p>
            <a:pPr marL="342720" marR="0" lvl="0" indent="-341280" algn="l" rtl="0" hangingPunct="1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791639" algn="l"/>
                <a:tab pos="1240919" algn="l"/>
                <a:tab pos="1690200" algn="l"/>
                <a:tab pos="2139480" algn="l"/>
                <a:tab pos="2588760" algn="l"/>
                <a:tab pos="3038040" algn="l"/>
                <a:tab pos="3487320" algn="l"/>
                <a:tab pos="3936600" algn="l"/>
                <a:tab pos="4385879" algn="l"/>
                <a:tab pos="4835160" algn="l"/>
                <a:tab pos="5284439" algn="l"/>
                <a:tab pos="5733720" algn="l"/>
                <a:tab pos="6183000" algn="l"/>
                <a:tab pos="6632280" algn="l"/>
                <a:tab pos="7081560" algn="l"/>
                <a:tab pos="7530840" algn="l"/>
                <a:tab pos="7980120" algn="l"/>
                <a:tab pos="8429399" algn="l"/>
                <a:tab pos="8878680" algn="l"/>
                <a:tab pos="9327960" algn="l"/>
              </a:tabLst>
            </a:pPr>
            <a:endParaRPr lang="de-DE" sz="28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icrosoft YaHei" pitchFamily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767987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algn="ctr">
              <a:lnSpc>
                <a:spcPct val="100000"/>
              </a:lnSpc>
            </a:pPr>
            <a:r>
              <a:rPr lang="de-DE" sz="4400" b="1" u="sng" dirty="0"/>
              <a:t>3 Säulen in der Klasse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457200" y="1270080"/>
            <a:ext cx="8229600" cy="431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40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1. Pädagogisches Team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40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2. Kinder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40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3. Eltern</a:t>
            </a:r>
          </a:p>
          <a:p>
            <a:pPr marL="342720" marR="0" lvl="0" indent="-34128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None/>
              <a:tabLst>
                <a:tab pos="342720" algn="l"/>
                <a:tab pos="791639" algn="l"/>
                <a:tab pos="1240919" algn="l"/>
                <a:tab pos="1690200" algn="l"/>
                <a:tab pos="2139480" algn="l"/>
                <a:tab pos="2588760" algn="l"/>
                <a:tab pos="3038040" algn="l"/>
                <a:tab pos="3487320" algn="l"/>
                <a:tab pos="3936600" algn="l"/>
                <a:tab pos="4385879" algn="l"/>
                <a:tab pos="4835160" algn="l"/>
                <a:tab pos="5284439" algn="l"/>
                <a:tab pos="5733720" algn="l"/>
                <a:tab pos="6183000" algn="l"/>
                <a:tab pos="6632280" algn="l"/>
                <a:tab pos="7081560" algn="l"/>
                <a:tab pos="7530840" algn="l"/>
                <a:tab pos="7980120" algn="l"/>
                <a:tab pos="8429399" algn="l"/>
                <a:tab pos="8878680" algn="l"/>
                <a:tab pos="9327960" algn="l"/>
              </a:tabLst>
            </a:pPr>
            <a:r>
              <a:rPr lang="de-DE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   Nur wenn </a:t>
            </a:r>
            <a:r>
              <a:rPr lang="de-DE" sz="3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alle</a:t>
            </a:r>
            <a:r>
              <a:rPr lang="de-DE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 diese Idee mittragen, ist eine</a:t>
            </a:r>
            <a:r>
              <a:rPr lang="de-DE" sz="3200" b="0" i="0" u="none" strike="noStrike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 </a:t>
            </a:r>
            <a:r>
              <a:rPr lang="de-DE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Schule </a:t>
            </a:r>
            <a:r>
              <a:rPr lang="de-DE" sz="3200" b="1" i="0" u="sng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für alle </a:t>
            </a:r>
            <a:r>
              <a:rPr lang="de-DE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möglich!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6000" y="5471640"/>
            <a:ext cx="8699400" cy="1079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28653" y="1700808"/>
            <a:ext cx="7560840" cy="17543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3600" b="1" dirty="0"/>
              <a:t>Wo sehen Sie die </a:t>
            </a:r>
            <a:r>
              <a:rPr lang="de-DE" sz="3600" b="1" u="sng" dirty="0"/>
              <a:t>Vorteile</a:t>
            </a:r>
            <a:r>
              <a:rPr lang="de-DE" sz="3600" b="1" dirty="0"/>
              <a:t> dieses Systems für Ihr Kind?</a:t>
            </a:r>
          </a:p>
          <a:p>
            <a:r>
              <a:rPr lang="de-DE" sz="3600" b="1" dirty="0"/>
              <a:t>Wo sehen Sie </a:t>
            </a:r>
            <a:r>
              <a:rPr lang="de-DE" sz="3600" b="1" u="sng" dirty="0"/>
              <a:t>Schwierigkeiten</a:t>
            </a:r>
            <a:r>
              <a:rPr lang="de-DE" sz="3600" b="1" dirty="0"/>
              <a:t>?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28653" y="3861048"/>
            <a:ext cx="7560840" cy="17543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3600" b="1" dirty="0"/>
              <a:t>An welcher Stelle haben Sie das Gefühl, dass Sie das Konzept (eine Schule für alle) mittragen können?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420941" y="260648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/>
              <a:t>Fragen</a:t>
            </a:r>
          </a:p>
        </p:txBody>
      </p:sp>
    </p:spTree>
    <p:extLst>
      <p:ext uri="{BB962C8B-B14F-4D97-AF65-F5344CB8AC3E}">
        <p14:creationId xmlns:p14="http://schemas.microsoft.com/office/powerpoint/2010/main" val="3148841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8F7C674-7A8E-4271-8DBB-BC3ABAB4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400" dirty="0"/>
              <a:t>Als Abschluss könnte man hier ein Foto der Klasse einfügen</a:t>
            </a:r>
          </a:p>
        </p:txBody>
      </p:sp>
    </p:spTree>
    <p:extLst>
      <p:ext uri="{BB962C8B-B14F-4D97-AF65-F5344CB8AC3E}">
        <p14:creationId xmlns:p14="http://schemas.microsoft.com/office/powerpoint/2010/main" val="112671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767987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algn="ctr">
              <a:lnSpc>
                <a:spcPct val="100000"/>
              </a:lnSpc>
            </a:pPr>
            <a:r>
              <a:rPr lang="de-DE" sz="4400" b="1" u="sng" dirty="0"/>
              <a:t>Exklusion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457200" y="1284120"/>
            <a:ext cx="8229600" cy="484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Arial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Scheinbar homogene Gruppe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Arial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Ausschluss „anderer“ Menschen</a:t>
            </a:r>
          </a:p>
          <a:p>
            <a:pPr marL="342720" marR="0" lvl="0" indent="-34128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None/>
              <a:tabLst>
                <a:tab pos="342720" algn="l"/>
                <a:tab pos="791639" algn="l"/>
                <a:tab pos="1240919" algn="l"/>
                <a:tab pos="1690200" algn="l"/>
                <a:tab pos="2139480" algn="l"/>
                <a:tab pos="2588760" algn="l"/>
                <a:tab pos="3038040" algn="l"/>
                <a:tab pos="3487320" algn="l"/>
                <a:tab pos="3936600" algn="l"/>
                <a:tab pos="4385879" algn="l"/>
                <a:tab pos="4835160" algn="l"/>
                <a:tab pos="5284439" algn="l"/>
                <a:tab pos="5733720" algn="l"/>
                <a:tab pos="6183000" algn="l"/>
                <a:tab pos="6632280" algn="l"/>
                <a:tab pos="7081560" algn="l"/>
                <a:tab pos="7530840" algn="l"/>
                <a:tab pos="7980120" algn="l"/>
                <a:tab pos="8429399" algn="l"/>
                <a:tab pos="8878680" algn="l"/>
                <a:tab pos="9327960" algn="l"/>
              </a:tabLst>
            </a:pPr>
            <a:endParaRPr lang="de-DE" sz="32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icrosoft YaHei" pitchFamily="2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438280" y="2563919"/>
            <a:ext cx="3981600" cy="4130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767987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algn="ctr">
              <a:lnSpc>
                <a:spcPct val="100000"/>
              </a:lnSpc>
            </a:pPr>
            <a:r>
              <a:rPr lang="de-DE" sz="4400" b="1" u="sng" dirty="0"/>
              <a:t>Separation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457200" y="1284120"/>
            <a:ext cx="8229600" cy="484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Arial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Einteilung nach bestimmten Merkmalen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Arial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Getrennte Beschulung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Arial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Ausbau des Sonderschulwesens (60er Jahre)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008" y="3573016"/>
            <a:ext cx="2919984" cy="2773680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5947617" y="5301208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1799692" y="4329100"/>
            <a:ext cx="936104" cy="9361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2267744" y="5622064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2123728" y="443711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2324231" y="479715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1908862" y="4744665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6407224" y="5442044"/>
            <a:ext cx="36004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6120172" y="5819417"/>
            <a:ext cx="36004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2540255" y="5819417"/>
            <a:ext cx="195541" cy="1955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2888196" y="6069587"/>
            <a:ext cx="195541" cy="1955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2522112" y="6140962"/>
            <a:ext cx="195541" cy="1955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767987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algn="ctr">
              <a:lnSpc>
                <a:spcPct val="100000"/>
              </a:lnSpc>
            </a:pPr>
            <a:r>
              <a:rPr lang="de-DE" sz="4400" b="1" u="sng" dirty="0"/>
              <a:t>Integration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457200" y="1282680"/>
            <a:ext cx="8229600" cy="484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Arial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Einteilung nach bestimmten Merkmalen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Arial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Teilweise gemeinsame Beschulung (80er)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403360" y="2555280"/>
            <a:ext cx="4173480" cy="40435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lipse 4"/>
          <p:cNvSpPr/>
          <p:nvPr/>
        </p:nvSpPr>
        <p:spPr>
          <a:xfrm>
            <a:off x="971600" y="4941168"/>
            <a:ext cx="1440160" cy="14401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6660232" y="4188474"/>
            <a:ext cx="1936206" cy="19362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leichschenkliges Dreieck 6"/>
          <p:cNvSpPr/>
          <p:nvPr/>
        </p:nvSpPr>
        <p:spPr>
          <a:xfrm>
            <a:off x="1403648" y="5229200"/>
            <a:ext cx="288032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Gleichschenkliges Dreieck 7"/>
          <p:cNvSpPr/>
          <p:nvPr/>
        </p:nvSpPr>
        <p:spPr>
          <a:xfrm>
            <a:off x="1772187" y="5373216"/>
            <a:ext cx="288032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Gleichschenkliges Dreieck 8"/>
          <p:cNvSpPr/>
          <p:nvPr/>
        </p:nvSpPr>
        <p:spPr>
          <a:xfrm>
            <a:off x="1227878" y="5647959"/>
            <a:ext cx="288032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Gleichschenkliges Dreieck 9"/>
          <p:cNvSpPr/>
          <p:nvPr/>
        </p:nvSpPr>
        <p:spPr>
          <a:xfrm>
            <a:off x="1646071" y="5919789"/>
            <a:ext cx="288032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7092280" y="4433023"/>
            <a:ext cx="288032" cy="28803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7059051" y="5046712"/>
            <a:ext cx="288032" cy="28803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7613104" y="4627731"/>
            <a:ext cx="288032" cy="28803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7646235" y="5517232"/>
            <a:ext cx="288032" cy="28803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8061920" y="5046712"/>
            <a:ext cx="288032" cy="28803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/>
          <p:nvPr/>
        </p:nvCxnSpPr>
        <p:spPr>
          <a:xfrm flipH="1" flipV="1">
            <a:off x="2060220" y="5805265"/>
            <a:ext cx="991114" cy="64807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3121948" y="6366413"/>
            <a:ext cx="3250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Nicht integrationsfähig</a:t>
            </a:r>
          </a:p>
        </p:txBody>
      </p:sp>
      <p:cxnSp>
        <p:nvCxnSpPr>
          <p:cNvPr id="26" name="Gerade Verbindung mit Pfeil 25"/>
          <p:cNvCxnSpPr/>
          <p:nvPr/>
        </p:nvCxnSpPr>
        <p:spPr>
          <a:xfrm flipV="1">
            <a:off x="6244838" y="5919789"/>
            <a:ext cx="958229" cy="61207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2"/>
          <p:cNvSpPr/>
          <p:nvPr/>
        </p:nvSpPr>
        <p:spPr>
          <a:xfrm>
            <a:off x="903439" y="5085184"/>
            <a:ext cx="8229600" cy="4829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1" i="0" u="sng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Alle</a:t>
            </a:r>
            <a:r>
              <a:rPr lang="de-DE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 Menschen sind vollwertige Mitglieder einer unteilbaren, heterogenen Gesellschaft.</a:t>
            </a:r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767987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algn="ctr">
              <a:lnSpc>
                <a:spcPct val="100000"/>
              </a:lnSpc>
            </a:pPr>
            <a:r>
              <a:rPr lang="de-DE" sz="4400" b="1" u="sng" dirty="0"/>
              <a:t>Inklusion</a:t>
            </a:r>
          </a:p>
        </p:txBody>
      </p:sp>
      <p:sp>
        <p:nvSpPr>
          <p:cNvPr id="6" name="Freeform 51"/>
          <p:cNvSpPr>
            <a:spLocks/>
          </p:cNvSpPr>
          <p:nvPr/>
        </p:nvSpPr>
        <p:spPr bwMode="auto">
          <a:xfrm>
            <a:off x="4076700" y="962025"/>
            <a:ext cx="3983038" cy="4079875"/>
          </a:xfrm>
          <a:custGeom>
            <a:avLst/>
            <a:gdLst>
              <a:gd name="T0" fmla="*/ 2147483647 w 2509"/>
              <a:gd name="T1" fmla="*/ 2147483647 h 2570"/>
              <a:gd name="T2" fmla="*/ 2147483647 w 2509"/>
              <a:gd name="T3" fmla="*/ 2147483647 h 2570"/>
              <a:gd name="T4" fmla="*/ 2147483647 w 2509"/>
              <a:gd name="T5" fmla="*/ 2147483647 h 2570"/>
              <a:gd name="T6" fmla="*/ 2147483647 w 2509"/>
              <a:gd name="T7" fmla="*/ 2147483647 h 2570"/>
              <a:gd name="T8" fmla="*/ 2147483647 w 2509"/>
              <a:gd name="T9" fmla="*/ 2147483647 h 2570"/>
              <a:gd name="T10" fmla="*/ 2147483647 w 2509"/>
              <a:gd name="T11" fmla="*/ 2147483647 h 2570"/>
              <a:gd name="T12" fmla="*/ 2147483647 w 2509"/>
              <a:gd name="T13" fmla="*/ 2147483647 h 2570"/>
              <a:gd name="T14" fmla="*/ 2147483647 w 2509"/>
              <a:gd name="T15" fmla="*/ 2147483647 h 2570"/>
              <a:gd name="T16" fmla="*/ 2147483647 w 2509"/>
              <a:gd name="T17" fmla="*/ 2147483647 h 2570"/>
              <a:gd name="T18" fmla="*/ 2147483647 w 2509"/>
              <a:gd name="T19" fmla="*/ 2147483647 h 2570"/>
              <a:gd name="T20" fmla="*/ 2147483647 w 2509"/>
              <a:gd name="T21" fmla="*/ 2147483647 h 2570"/>
              <a:gd name="T22" fmla="*/ 2147483647 w 2509"/>
              <a:gd name="T23" fmla="*/ 2147483647 h 2570"/>
              <a:gd name="T24" fmla="*/ 2147483647 w 2509"/>
              <a:gd name="T25" fmla="*/ 2147483647 h 2570"/>
              <a:gd name="T26" fmla="*/ 2147483647 w 2509"/>
              <a:gd name="T27" fmla="*/ 2147483647 h 2570"/>
              <a:gd name="T28" fmla="*/ 2147483647 w 2509"/>
              <a:gd name="T29" fmla="*/ 2147483647 h 2570"/>
              <a:gd name="T30" fmla="*/ 2147483647 w 2509"/>
              <a:gd name="T31" fmla="*/ 2147483647 h 2570"/>
              <a:gd name="T32" fmla="*/ 2147483647 w 2509"/>
              <a:gd name="T33" fmla="*/ 2147483647 h 2570"/>
              <a:gd name="T34" fmla="*/ 2147483647 w 2509"/>
              <a:gd name="T35" fmla="*/ 2147483647 h 2570"/>
              <a:gd name="T36" fmla="*/ 2147483647 w 2509"/>
              <a:gd name="T37" fmla="*/ 2147483647 h 257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509"/>
              <a:gd name="T58" fmla="*/ 0 h 2570"/>
              <a:gd name="T59" fmla="*/ 2509 w 2509"/>
              <a:gd name="T60" fmla="*/ 2570 h 257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509" h="2570">
                <a:moveTo>
                  <a:pt x="178" y="1940"/>
                </a:moveTo>
                <a:cubicBezTo>
                  <a:pt x="88" y="1819"/>
                  <a:pt x="0" y="1605"/>
                  <a:pt x="10" y="1475"/>
                </a:cubicBezTo>
                <a:cubicBezTo>
                  <a:pt x="20" y="1345"/>
                  <a:pt x="214" y="1323"/>
                  <a:pt x="237" y="1157"/>
                </a:cubicBezTo>
                <a:cubicBezTo>
                  <a:pt x="260" y="991"/>
                  <a:pt x="108" y="658"/>
                  <a:pt x="146" y="477"/>
                </a:cubicBezTo>
                <a:cubicBezTo>
                  <a:pt x="184" y="296"/>
                  <a:pt x="319" y="136"/>
                  <a:pt x="463" y="68"/>
                </a:cubicBezTo>
                <a:cubicBezTo>
                  <a:pt x="607" y="0"/>
                  <a:pt x="895" y="15"/>
                  <a:pt x="1008" y="68"/>
                </a:cubicBezTo>
                <a:cubicBezTo>
                  <a:pt x="1121" y="121"/>
                  <a:pt x="963" y="356"/>
                  <a:pt x="1144" y="386"/>
                </a:cubicBezTo>
                <a:cubicBezTo>
                  <a:pt x="1325" y="416"/>
                  <a:pt x="1884" y="243"/>
                  <a:pt x="2096" y="250"/>
                </a:cubicBezTo>
                <a:cubicBezTo>
                  <a:pt x="2308" y="257"/>
                  <a:pt x="2384" y="303"/>
                  <a:pt x="2414" y="431"/>
                </a:cubicBezTo>
                <a:cubicBezTo>
                  <a:pt x="2444" y="559"/>
                  <a:pt x="2263" y="855"/>
                  <a:pt x="2278" y="1021"/>
                </a:cubicBezTo>
                <a:cubicBezTo>
                  <a:pt x="2293" y="1187"/>
                  <a:pt x="2501" y="1325"/>
                  <a:pt x="2505" y="1429"/>
                </a:cubicBezTo>
                <a:cubicBezTo>
                  <a:pt x="2509" y="1533"/>
                  <a:pt x="2311" y="1529"/>
                  <a:pt x="2304" y="1643"/>
                </a:cubicBezTo>
                <a:cubicBezTo>
                  <a:pt x="2297" y="1757"/>
                  <a:pt x="2474" y="1997"/>
                  <a:pt x="2460" y="2111"/>
                </a:cubicBezTo>
                <a:cubicBezTo>
                  <a:pt x="2446" y="2225"/>
                  <a:pt x="2318" y="2290"/>
                  <a:pt x="2220" y="2327"/>
                </a:cubicBezTo>
                <a:cubicBezTo>
                  <a:pt x="2122" y="2364"/>
                  <a:pt x="1989" y="2304"/>
                  <a:pt x="1870" y="2336"/>
                </a:cubicBezTo>
                <a:cubicBezTo>
                  <a:pt x="1751" y="2368"/>
                  <a:pt x="1688" y="2488"/>
                  <a:pt x="1507" y="2518"/>
                </a:cubicBezTo>
                <a:cubicBezTo>
                  <a:pt x="1326" y="2548"/>
                  <a:pt x="940" y="2570"/>
                  <a:pt x="781" y="2518"/>
                </a:cubicBezTo>
                <a:cubicBezTo>
                  <a:pt x="622" y="2466"/>
                  <a:pt x="650" y="2300"/>
                  <a:pt x="550" y="2204"/>
                </a:cubicBezTo>
                <a:cubicBezTo>
                  <a:pt x="450" y="2108"/>
                  <a:pt x="268" y="2061"/>
                  <a:pt x="178" y="1940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39" y="1073589"/>
            <a:ext cx="4473104" cy="3773918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5376543" y="3573016"/>
            <a:ext cx="2683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Schule muss sich anpassen!!!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767987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algn="ctr">
              <a:lnSpc>
                <a:spcPct val="100000"/>
              </a:lnSpc>
            </a:pPr>
            <a:r>
              <a:rPr lang="de-DE" sz="4400" b="1" u="sng" dirty="0"/>
              <a:t>Inklusion in der Schule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457200" y="1282680"/>
            <a:ext cx="8229600" cy="5062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7" r="7728"/>
          <a:stretch/>
        </p:blipFill>
        <p:spPr>
          <a:xfrm>
            <a:off x="372764" y="1282681"/>
            <a:ext cx="3912809" cy="5055396"/>
          </a:xfrm>
          <a:prstGeom prst="rect">
            <a:avLst/>
          </a:prstGeom>
        </p:spPr>
      </p:pic>
      <p:sp>
        <p:nvSpPr>
          <p:cNvPr id="20" name="Freihandform 19"/>
          <p:cNvSpPr/>
          <p:nvPr/>
        </p:nvSpPr>
        <p:spPr>
          <a:xfrm>
            <a:off x="2915816" y="5606060"/>
            <a:ext cx="1028519" cy="34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936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1800" b="0" i="0" u="none" strike="noStrike" baseline="0" dirty="0">
                <a:ln>
                  <a:noFill/>
                </a:ln>
                <a:solidFill>
                  <a:srgbClr val="111111"/>
                </a:solidFill>
                <a:latin typeface="Arial Narrow" pitchFamily="18"/>
                <a:ea typeface="ＭＳ 明朝" pitchFamily="2"/>
                <a:cs typeface="ＭＳ 明朝" pitchFamily="2"/>
              </a:rPr>
              <a:t>Hautfarbe</a:t>
            </a:r>
          </a:p>
        </p:txBody>
      </p:sp>
      <p:sp>
        <p:nvSpPr>
          <p:cNvPr id="22" name="Freihandform 21"/>
          <p:cNvSpPr/>
          <p:nvPr/>
        </p:nvSpPr>
        <p:spPr>
          <a:xfrm>
            <a:off x="4427984" y="1124744"/>
            <a:ext cx="4533172" cy="54005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/>
          <a:p>
            <a:pPr marR="0" lvl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2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Jedes Kind hat einen Anspruch darauf, als Individuum in seiner </a:t>
            </a:r>
            <a:r>
              <a:rPr lang="de-DE" sz="24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Eigenart</a:t>
            </a:r>
            <a:r>
              <a:rPr lang="de-D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 und </a:t>
            </a:r>
            <a:r>
              <a:rPr lang="de-DE" sz="24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Einzigartigkeit</a:t>
            </a:r>
            <a:r>
              <a:rPr lang="de-D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 gesehen zu werden.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Jedes Kind hat ein Recht auf </a:t>
            </a:r>
            <a:r>
              <a:rPr lang="de-DE" sz="24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Differenz</a:t>
            </a:r>
            <a:r>
              <a:rPr lang="de-D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.</a:t>
            </a:r>
          </a:p>
          <a:p>
            <a:pPr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</a:t>
            </a:r>
            <a:r>
              <a:rPr lang="de-DE" sz="24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ALLE</a:t>
            </a:r>
            <a:r>
              <a:rPr lang="de-D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 Kinder haben ein Recht auf </a:t>
            </a:r>
            <a:r>
              <a:rPr lang="de-DE" sz="24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gemeinsame Bildung </a:t>
            </a:r>
            <a:r>
              <a:rPr lang="de-DE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– unabhängig davon, aus welcher Herkunftsfamilie sie kommen, wie begabt sie sind, ob sie Handicaps haben, Mädchen oder Jungen sind usw.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767987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algn="ctr">
              <a:lnSpc>
                <a:spcPct val="100000"/>
              </a:lnSpc>
            </a:pPr>
            <a:r>
              <a:rPr lang="de-DE" sz="4400" b="1" u="sng" dirty="0"/>
              <a:t>Inklusion in der Schule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457200" y="1270080"/>
            <a:ext cx="8229600" cy="4856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Ein wesentlicher Effekt von Inklusion ist, dass es die </a:t>
            </a:r>
            <a:r>
              <a:rPr lang="de-DE" sz="36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Haltung</a:t>
            </a:r>
            <a:r>
              <a:rPr lang="de-DE" sz="3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 verändert: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561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Wir gewinnen generell einen </a:t>
            </a:r>
            <a:r>
              <a:rPr lang="de-DE" sz="36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positiven    Blick </a:t>
            </a:r>
            <a:r>
              <a:rPr lang="de-DE" sz="3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auf die Kinder.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561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</a:t>
            </a:r>
            <a:r>
              <a:rPr lang="de-DE" sz="36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Stärken und Kompetenzen</a:t>
            </a:r>
            <a:r>
              <a:rPr lang="de-DE" sz="3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, aber auch Schwächen und Schwierigkeiten ALLER Kinder werden eher wahrgenommen.</a:t>
            </a:r>
          </a:p>
          <a:p>
            <a:pPr marL="342720" marR="0" lvl="0" indent="-34128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None/>
              <a:tabLst>
                <a:tab pos="342720" algn="l"/>
                <a:tab pos="791639" algn="l"/>
                <a:tab pos="1240919" algn="l"/>
                <a:tab pos="1690200" algn="l"/>
                <a:tab pos="2139480" algn="l"/>
                <a:tab pos="2588760" algn="l"/>
                <a:tab pos="3038040" algn="l"/>
                <a:tab pos="3487320" algn="l"/>
                <a:tab pos="3936600" algn="l"/>
                <a:tab pos="4385879" algn="l"/>
                <a:tab pos="4835160" algn="l"/>
                <a:tab pos="5284439" algn="l"/>
                <a:tab pos="5733720" algn="l"/>
                <a:tab pos="6183000" algn="l"/>
                <a:tab pos="6632280" algn="l"/>
                <a:tab pos="7081560" algn="l"/>
                <a:tab pos="7530840" algn="l"/>
                <a:tab pos="7980120" algn="l"/>
                <a:tab pos="8429399" algn="l"/>
                <a:tab pos="8878680" algn="l"/>
                <a:tab pos="9327960" algn="l"/>
              </a:tabLst>
            </a:pPr>
            <a:endParaRPr lang="de-DE" sz="28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icrosoft YaHei" pitchFamily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767987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algn="ctr">
              <a:lnSpc>
                <a:spcPct val="100000"/>
              </a:lnSpc>
            </a:pPr>
            <a:r>
              <a:rPr lang="de-DE" sz="4400" b="1" u="sng" dirty="0"/>
              <a:t>Unsere Klasse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457200" y="1282680"/>
            <a:ext cx="8229600" cy="531467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635"/>
              </a:spcBef>
              <a:spcAft>
                <a:spcPts val="1423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x</a:t>
            </a:r>
            <a:r>
              <a:rPr lang="de-DE" sz="3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 Kinder mit Förderschwerpunkt:</a:t>
            </a:r>
          </a:p>
          <a:p>
            <a:pPr marL="0" marR="0" lvl="1" indent="0" algn="l" rtl="0" hangingPunct="1">
              <a:spcAft>
                <a:spcPts val="600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8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x Std. </a:t>
            </a:r>
            <a:r>
              <a:rPr lang="de-DE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Sonderpädagogische Stunden</a:t>
            </a:r>
          </a:p>
          <a:p>
            <a:pPr marL="0" marR="0" lvl="1" indent="0" algn="l" rtl="0" hangingPunct="1">
              <a:spcAft>
                <a:spcPts val="600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8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x</a:t>
            </a:r>
            <a:r>
              <a:rPr lang="de-DE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 Std. Pädagogische Unterrichtshilfe </a:t>
            </a:r>
          </a:p>
          <a:p>
            <a:pPr marL="0" marR="0" lvl="1" indent="0" algn="l" rtl="0" hangingPunct="1">
              <a:spcAft>
                <a:spcPts val="600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	      (+Pausenbetreuung )</a:t>
            </a:r>
          </a:p>
          <a:p>
            <a:pPr marL="0" marR="0" lvl="0" indent="0" algn="l" rtl="0" hangingPunct="1">
              <a:spcAft>
                <a:spcPts val="600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Andere zusätzliche Ressourcen:</a:t>
            </a:r>
          </a:p>
          <a:p>
            <a:pPr marL="0" marR="0" lvl="1" indent="0" algn="l" rtl="0" hangingPunct="1">
              <a:spcAft>
                <a:spcPts val="600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X Std. Sprachförderung</a:t>
            </a:r>
          </a:p>
          <a:p>
            <a:pPr marL="0" marR="0" lvl="1" indent="0" algn="l" rtl="0" hangingPunct="1">
              <a:spcAft>
                <a:spcPts val="600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X Std. Leseförderung</a:t>
            </a:r>
          </a:p>
          <a:p>
            <a:pPr marL="0" marR="0" lvl="1" indent="0" algn="l" rtl="0" hangingPunct="1">
              <a:spcAft>
                <a:spcPts val="600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X Std. Temporäre Lerngruppe</a:t>
            </a:r>
          </a:p>
          <a:p>
            <a:pPr marL="0" marR="0" lvl="1" indent="0" algn="l" rtl="0" hangingPunct="1">
              <a:spcAft>
                <a:spcPts val="600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X Std. Logopädie</a:t>
            </a:r>
          </a:p>
          <a:p>
            <a:pPr marL="0" marR="0" lvl="1" indent="0" algn="l" rtl="0" hangingPunct="1">
              <a:spcAft>
                <a:spcPts val="600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X Std. Lernförderung……..oder andere</a:t>
            </a:r>
          </a:p>
          <a:p>
            <a:pPr marL="342720" marR="0" lvl="0" indent="-341280" algn="l" rtl="0" hangingPunct="1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None/>
              <a:tabLst>
                <a:tab pos="342720" algn="l"/>
                <a:tab pos="791639" algn="l"/>
                <a:tab pos="1240919" algn="l"/>
                <a:tab pos="1690200" algn="l"/>
                <a:tab pos="2139480" algn="l"/>
                <a:tab pos="2588760" algn="l"/>
                <a:tab pos="3038040" algn="l"/>
                <a:tab pos="3487320" algn="l"/>
                <a:tab pos="3936600" algn="l"/>
                <a:tab pos="4385879" algn="l"/>
                <a:tab pos="4835160" algn="l"/>
                <a:tab pos="5284439" algn="l"/>
                <a:tab pos="5733720" algn="l"/>
                <a:tab pos="6183000" algn="l"/>
                <a:tab pos="6632280" algn="l"/>
                <a:tab pos="7081560" algn="l"/>
                <a:tab pos="7530840" algn="l"/>
                <a:tab pos="7980120" algn="l"/>
                <a:tab pos="8429399" algn="l"/>
                <a:tab pos="8878680" algn="l"/>
                <a:tab pos="9327960" algn="l"/>
              </a:tabLst>
            </a:pPr>
            <a:endParaRPr lang="de-DE" sz="28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icrosoft YaHei" pitchFamily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317" y="404664"/>
            <a:ext cx="8712968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4000" b="1" i="0" u="sng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Durch diese Ressourcen können wir zusätzlich anbieten:</a:t>
            </a:r>
          </a:p>
          <a:p>
            <a:pPr marL="0" lvl="1">
              <a:lnSpc>
                <a:spcPct val="150000"/>
              </a:lnSpc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6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</a:t>
            </a:r>
            <a:r>
              <a:rPr lang="de-DE" sz="3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individuelle Unterstützung einzelner Kinder</a:t>
            </a:r>
          </a:p>
          <a:p>
            <a:pPr marL="0" lvl="1">
              <a:lnSpc>
                <a:spcPct val="150000"/>
              </a:lnSpc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  im Unterricht (durch </a:t>
            </a:r>
            <a:r>
              <a:rPr lang="de-DE" sz="3000" dirty="0" err="1"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Mehrpädagogensystem</a:t>
            </a:r>
            <a:r>
              <a:rPr lang="de-DE" sz="3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!)</a:t>
            </a:r>
            <a:endParaRPr lang="de-DE" sz="3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icrosoft YaHei" pitchFamily="2"/>
            </a:endParaRPr>
          </a:p>
          <a:p>
            <a:pPr marL="0" lvl="1">
              <a:lnSpc>
                <a:spcPct val="150000"/>
              </a:lnSpc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Lebenspraktischen</a:t>
            </a:r>
            <a:r>
              <a:rPr lang="de-DE" sz="3000" b="0" i="0" u="none" strike="noStrike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 Unterricht</a:t>
            </a:r>
          </a:p>
          <a:p>
            <a:pPr marL="0" lvl="1">
              <a:lnSpc>
                <a:spcPct val="150000"/>
              </a:lnSpc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Integrationsschwimmen</a:t>
            </a:r>
          </a:p>
          <a:p>
            <a:pPr marL="0" lvl="1">
              <a:lnSpc>
                <a:spcPct val="150000"/>
              </a:lnSpc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Kinesiologie</a:t>
            </a:r>
          </a:p>
          <a:p>
            <a:pPr marL="0" lvl="1">
              <a:lnSpc>
                <a:spcPct val="150000"/>
              </a:lnSpc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Förderunterricht</a:t>
            </a:r>
          </a:p>
          <a:p>
            <a:pPr marL="0" lvl="1">
              <a:lnSpc>
                <a:spcPct val="150000"/>
              </a:lnSpc>
              <a:buClr>
                <a:srgbClr val="000000"/>
              </a:buClr>
              <a:buSzPct val="45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3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icrosoft YaHei" pitchFamily="2"/>
              </a:rPr>
              <a:t>- Oder andere ……</a:t>
            </a:r>
            <a:endParaRPr lang="de-DE" sz="3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3081354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el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Bildschirmpräsentation (4:3)</PresentationFormat>
  <Paragraphs>60</Paragraphs>
  <Slides>14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24" baseType="lpstr">
      <vt:lpstr>Microsoft YaHei</vt:lpstr>
      <vt:lpstr>ＭＳ 明朝</vt:lpstr>
      <vt:lpstr>Arial</vt:lpstr>
      <vt:lpstr>Arial Narrow</vt:lpstr>
      <vt:lpstr>Calibri</vt:lpstr>
      <vt:lpstr>Lucida Sans Unicode</vt:lpstr>
      <vt:lpstr>Mangal</vt:lpstr>
      <vt:lpstr>Times New Roman</vt:lpstr>
      <vt:lpstr>Standard</vt:lpstr>
      <vt:lpstr>Titel1</vt:lpstr>
      <vt:lpstr>Inklusion – Eine Schule für alle?</vt:lpstr>
      <vt:lpstr>Exklusion</vt:lpstr>
      <vt:lpstr>Separation</vt:lpstr>
      <vt:lpstr>Integration</vt:lpstr>
      <vt:lpstr>Inklusion</vt:lpstr>
      <vt:lpstr>Inklusion in der Schule</vt:lpstr>
      <vt:lpstr>Inklusion in der Schule</vt:lpstr>
      <vt:lpstr>Unsere Klasse</vt:lpstr>
      <vt:lpstr>PowerPoint-Präsentation</vt:lpstr>
      <vt:lpstr>Hier könnte man z.B. einen anonymisierten Stundenplan eines Kindes mit besonderem Förderbedarf präsentieren</vt:lpstr>
      <vt:lpstr>Eine Schule für alle!</vt:lpstr>
      <vt:lpstr>3 Säulen in der Klasse</vt:lpstr>
      <vt:lpstr>PowerPoint-Präsentation</vt:lpstr>
      <vt:lpstr>Als Abschluss könnte man hier ein Foto der Klasse einfügen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Inklusion – Eine Schule für alle?</dc:title>
  <dc:creator>Anna Düsterdick</dc:creator>
  <cp:lastModifiedBy>Geschäftsstelle</cp:lastModifiedBy>
  <cp:revision>29</cp:revision>
  <dcterms:modified xsi:type="dcterms:W3CDTF">2018-01-18T10:40:04Z</dcterms:modified>
</cp:coreProperties>
</file>